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oli Sifakaki" initials="C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>
        <p:scale>
          <a:sx n="125" d="100"/>
          <a:sy n="125" d="100"/>
        </p:scale>
        <p:origin x="798" y="13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A629C4-938A-BD48-A66F-278B7DFAB785}" type="datetimeFigureOut">
              <a:rPr lang="en-US" smtClean="0"/>
              <a:pPr/>
              <a:t>2/7/2012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344450-67C1-E043-8595-716150D9EC3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44450-67C1-E043-8595-716150D9EC3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8FBC-626D-8A4B-8A8E-CD0121030900}" type="datetimeFigureOut">
              <a:rPr lang="en-US" smtClean="0"/>
              <a:pPr/>
              <a:t>2/7/2012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9F78-C107-6046-9F40-68155EBEBC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8FBC-626D-8A4B-8A8E-CD0121030900}" type="datetimeFigureOut">
              <a:rPr lang="en-US" smtClean="0"/>
              <a:pPr/>
              <a:t>2/7/2012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9F78-C107-6046-9F40-68155EBEBC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8FBC-626D-8A4B-8A8E-CD0121030900}" type="datetimeFigureOut">
              <a:rPr lang="en-US" smtClean="0"/>
              <a:pPr/>
              <a:t>2/7/2012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9F78-C107-6046-9F40-68155EBEBC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8FBC-626D-8A4B-8A8E-CD0121030900}" type="datetimeFigureOut">
              <a:rPr lang="en-US" smtClean="0"/>
              <a:pPr/>
              <a:t>2/7/2012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9F78-C107-6046-9F40-68155EBEBC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8FBC-626D-8A4B-8A8E-CD0121030900}" type="datetimeFigureOut">
              <a:rPr lang="en-US" smtClean="0"/>
              <a:pPr/>
              <a:t>2/7/2012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9F78-C107-6046-9F40-68155EBEBC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8FBC-626D-8A4B-8A8E-CD0121030900}" type="datetimeFigureOut">
              <a:rPr lang="en-US" smtClean="0"/>
              <a:pPr/>
              <a:t>2/7/2012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9F78-C107-6046-9F40-68155EBEBC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8FBC-626D-8A4B-8A8E-CD0121030900}" type="datetimeFigureOut">
              <a:rPr lang="en-US" smtClean="0"/>
              <a:pPr/>
              <a:t>2/7/2012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9F78-C107-6046-9F40-68155EBEBC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8FBC-626D-8A4B-8A8E-CD0121030900}" type="datetimeFigureOut">
              <a:rPr lang="en-US" smtClean="0"/>
              <a:pPr/>
              <a:t>2/7/2012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9F78-C107-6046-9F40-68155EBEBC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8FBC-626D-8A4B-8A8E-CD0121030900}" type="datetimeFigureOut">
              <a:rPr lang="en-US" smtClean="0"/>
              <a:pPr/>
              <a:t>2/7/2012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9F78-C107-6046-9F40-68155EBEBC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8FBC-626D-8A4B-8A8E-CD0121030900}" type="datetimeFigureOut">
              <a:rPr lang="en-US" smtClean="0"/>
              <a:pPr/>
              <a:t>2/7/2012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9F78-C107-6046-9F40-68155EBEBC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8FBC-626D-8A4B-8A8E-CD0121030900}" type="datetimeFigureOut">
              <a:rPr lang="en-US" smtClean="0"/>
              <a:pPr/>
              <a:t>2/7/2012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59F78-C107-6046-9F40-68155EBEBC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28FBC-626D-8A4B-8A8E-CD0121030900}" type="datetimeFigureOut">
              <a:rPr lang="en-US" smtClean="0"/>
              <a:pPr/>
              <a:t>2/7/2012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59F78-C107-6046-9F40-68155EBEBC8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" name="Table 57"/>
          <p:cNvGraphicFramePr>
            <a:graphicFrameLocks noGrp="1"/>
          </p:cNvGraphicFramePr>
          <p:nvPr/>
        </p:nvGraphicFramePr>
        <p:xfrm>
          <a:off x="3855720" y="1026049"/>
          <a:ext cx="4604712" cy="4204158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788288"/>
                <a:gridCol w="888112"/>
                <a:gridCol w="685800"/>
                <a:gridCol w="738553"/>
                <a:gridCol w="639863"/>
                <a:gridCol w="864096"/>
              </a:tblGrid>
              <a:tr h="345093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Current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Gene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phase of action potential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Ion</a:t>
                      </a:r>
                      <a:r>
                        <a:rPr lang="en-US" sz="1000" baseline="0" dirty="0" smtClean="0"/>
                        <a:t> direction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Atria</a:t>
                      </a:r>
                      <a:endParaRPr lang="en-US" sz="1000" dirty="0"/>
                    </a:p>
                  </a:txBody>
                  <a:tcPr marL="216000"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Ventricles</a:t>
                      </a:r>
                      <a:endParaRPr lang="en-US" sz="1000" dirty="0"/>
                    </a:p>
                  </a:txBody>
                  <a:tcPr marL="216000" anchor="ctr" anchorCtr="1"/>
                </a:tc>
              </a:tr>
              <a:tr h="345093"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INa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hH1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0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Inward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+</a:t>
                      </a:r>
                      <a:endParaRPr lang="en-US" sz="1000" dirty="0"/>
                    </a:p>
                  </a:txBody>
                  <a:tcPr marL="216000" anchor="ctr" anchorCtr="1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+</a:t>
                      </a:r>
                      <a:endParaRPr lang="en-US" sz="1000" dirty="0"/>
                    </a:p>
                  </a:txBody>
                  <a:tcPr marL="216000" anchor="ctr" anchorCtr="1"/>
                </a:tc>
              </a:tr>
              <a:tr h="345093">
                <a:tc>
                  <a:txBody>
                    <a:bodyPr/>
                    <a:lstStyle/>
                    <a:p>
                      <a:r>
                        <a:rPr lang="en-US" sz="1000" dirty="0" err="1" smtClean="0"/>
                        <a:t>Ica.</a:t>
                      </a:r>
                      <a:r>
                        <a:rPr lang="en-US" sz="800" dirty="0" err="1" smtClean="0"/>
                        <a:t>L,T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SCN5A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2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Inward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+</a:t>
                      </a:r>
                      <a:endParaRPr lang="en-US" sz="1000" dirty="0"/>
                    </a:p>
                  </a:txBody>
                  <a:tcPr marL="216000" anchor="ctr" anchorCtr="1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+</a:t>
                      </a:r>
                      <a:endParaRPr lang="en-US" sz="1000" dirty="0"/>
                    </a:p>
                  </a:txBody>
                  <a:tcPr marL="216000" anchor="ctr" anchorCtr="1"/>
                </a:tc>
              </a:tr>
              <a:tr h="345093"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Ito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Kv4.2/4.3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1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Inward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+</a:t>
                      </a:r>
                      <a:endParaRPr lang="en-US" sz="1000" dirty="0"/>
                    </a:p>
                  </a:txBody>
                  <a:tcPr marL="216000" anchor="ctr" anchorCtr="1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+</a:t>
                      </a:r>
                      <a:endParaRPr lang="en-US" sz="1000" dirty="0"/>
                    </a:p>
                  </a:txBody>
                  <a:tcPr marL="216000" anchor="ctr" anchorCtr="1"/>
                </a:tc>
              </a:tr>
              <a:tr h="345093">
                <a:tc>
                  <a:txBody>
                    <a:bodyPr/>
                    <a:lstStyle/>
                    <a:p>
                      <a:r>
                        <a:rPr lang="en-US" sz="1000" dirty="0" err="1" smtClean="0"/>
                        <a:t>IKs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KCNQ1 (KvLQT1)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3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Outward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+</a:t>
                      </a:r>
                      <a:endParaRPr lang="en-US" sz="1000" dirty="0"/>
                    </a:p>
                  </a:txBody>
                  <a:tcPr marL="216000" anchor="ctr" anchorCtr="1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+</a:t>
                      </a:r>
                      <a:endParaRPr lang="en-US" sz="1000" dirty="0"/>
                    </a:p>
                  </a:txBody>
                  <a:tcPr marL="216000" anchor="ctr" anchorCtr="1"/>
                </a:tc>
              </a:tr>
              <a:tr h="345093"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IKr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KCNH2 (HERG)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2,3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Outward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+</a:t>
                      </a:r>
                      <a:endParaRPr lang="en-US" sz="1000" dirty="0"/>
                    </a:p>
                  </a:txBody>
                  <a:tcPr marL="216000" anchor="ctr" anchorCtr="1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+</a:t>
                      </a:r>
                      <a:endParaRPr lang="en-US" sz="1000" dirty="0"/>
                    </a:p>
                  </a:txBody>
                  <a:tcPr marL="216000" anchor="ctr" anchorCtr="1"/>
                </a:tc>
              </a:tr>
              <a:tr h="345093"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IKur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KCNA5 (Kv1.5)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2,3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Outward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+</a:t>
                      </a:r>
                      <a:endParaRPr lang="en-US" sz="1000" dirty="0"/>
                    </a:p>
                  </a:txBody>
                  <a:tcPr marL="216000" anchor="ctr" anchorCtr="1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-</a:t>
                      </a:r>
                      <a:endParaRPr lang="en-US" sz="1000" dirty="0"/>
                    </a:p>
                  </a:txBody>
                  <a:tcPr marL="216000" anchor="ctr" anchorCtr="1"/>
                </a:tc>
              </a:tr>
              <a:tr h="345093">
                <a:tc>
                  <a:txBody>
                    <a:bodyPr/>
                    <a:lstStyle/>
                    <a:p>
                      <a:r>
                        <a:rPr lang="en-US" sz="1000" dirty="0" err="1" smtClean="0"/>
                        <a:t>ICl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CTRF/TWIK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2,3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Outward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+</a:t>
                      </a:r>
                      <a:endParaRPr lang="en-US" sz="1000" dirty="0"/>
                    </a:p>
                  </a:txBody>
                  <a:tcPr marL="216000" anchor="ctr" anchorCtr="1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+</a:t>
                      </a:r>
                      <a:endParaRPr lang="en-US" sz="1000" dirty="0"/>
                    </a:p>
                  </a:txBody>
                  <a:tcPr marL="216000" anchor="ctr" anchorCtr="1"/>
                </a:tc>
              </a:tr>
              <a:tr h="345093"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IK1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Kir2 family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late 3&amp;4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Outward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+</a:t>
                      </a:r>
                      <a:endParaRPr lang="en-US" sz="1000" dirty="0"/>
                    </a:p>
                  </a:txBody>
                  <a:tcPr marL="216000" anchor="ctr" anchorCtr="1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+</a:t>
                      </a:r>
                      <a:endParaRPr lang="en-US" sz="1000" dirty="0"/>
                    </a:p>
                  </a:txBody>
                  <a:tcPr marL="216000" anchor="ctr" anchorCtr="1"/>
                </a:tc>
              </a:tr>
              <a:tr h="345093"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IK.ATP/</a:t>
                      </a:r>
                      <a:r>
                        <a:rPr lang="en-US" sz="1000" dirty="0" err="1" smtClean="0"/>
                        <a:t>ACh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kir6.2+SUR2a/Kir3 family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late3&amp;4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Outward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+</a:t>
                      </a:r>
                      <a:endParaRPr lang="en-US" sz="1000" dirty="0"/>
                    </a:p>
                  </a:txBody>
                  <a:tcPr marL="216000" anchor="ctr" anchorCtr="1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-</a:t>
                      </a:r>
                      <a:endParaRPr lang="en-US" sz="1000" dirty="0"/>
                    </a:p>
                  </a:txBody>
                  <a:tcPr marL="216000" anchor="ctr" anchorCtr="1"/>
                </a:tc>
              </a:tr>
              <a:tr h="345093"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If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HCN2/4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4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Inward</a:t>
                      </a:r>
                      <a:endParaRPr 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+ </a:t>
                      </a:r>
                      <a:endParaRPr lang="en-US" sz="1000" dirty="0"/>
                    </a:p>
                  </a:txBody>
                  <a:tcPr marL="216000" anchor="ctr" anchorCtr="1"/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+</a:t>
                      </a:r>
                      <a:endParaRPr lang="en-US" sz="1000" dirty="0"/>
                    </a:p>
                  </a:txBody>
                  <a:tcPr marL="216000" anchor="ctr" anchorCtr="1"/>
                </a:tc>
              </a:tr>
            </a:tbl>
          </a:graphicData>
        </a:graphic>
      </p:graphicFrame>
      <p:grpSp>
        <p:nvGrpSpPr>
          <p:cNvPr id="35" name="Group 34"/>
          <p:cNvGrpSpPr/>
          <p:nvPr/>
        </p:nvGrpSpPr>
        <p:grpSpPr>
          <a:xfrm>
            <a:off x="804383" y="1496670"/>
            <a:ext cx="1793148" cy="1170904"/>
            <a:chOff x="762001" y="1219200"/>
            <a:chExt cx="3387057" cy="3660776"/>
          </a:xfrm>
        </p:grpSpPr>
        <p:cxnSp>
          <p:nvCxnSpPr>
            <p:cNvPr id="5" name="Straight Connector 4"/>
            <p:cNvCxnSpPr/>
            <p:nvPr/>
          </p:nvCxnSpPr>
          <p:spPr>
            <a:xfrm rot="5400000" flipH="1" flipV="1">
              <a:off x="-114300" y="2933700"/>
              <a:ext cx="3657600" cy="22860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3310858" y="4878388"/>
              <a:ext cx="8382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Curved Connector 23"/>
            <p:cNvCxnSpPr/>
            <p:nvPr/>
          </p:nvCxnSpPr>
          <p:spPr>
            <a:xfrm rot="16200000" flipH="1">
              <a:off x="744116" y="2331579"/>
              <a:ext cx="3656027" cy="1434411"/>
            </a:xfrm>
            <a:prstGeom prst="curvedConnector3">
              <a:avLst>
                <a:gd name="adj1" fmla="val 41312"/>
              </a:avLst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762001" y="4875212"/>
              <a:ext cx="838199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763200" y="3686889"/>
            <a:ext cx="2153252" cy="1713480"/>
            <a:chOff x="762001" y="1300978"/>
            <a:chExt cx="4067253" cy="3575831"/>
          </a:xfrm>
        </p:grpSpPr>
        <p:cxnSp>
          <p:nvCxnSpPr>
            <p:cNvPr id="37" name="Straight Connector 36"/>
            <p:cNvCxnSpPr/>
            <p:nvPr/>
          </p:nvCxnSpPr>
          <p:spPr>
            <a:xfrm rot="5400000" flipH="1" flipV="1">
              <a:off x="-19222" y="3177314"/>
              <a:ext cx="3318916" cy="80074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991054" y="4868873"/>
              <a:ext cx="8382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urved Connector 38"/>
            <p:cNvCxnSpPr/>
            <p:nvPr/>
          </p:nvCxnSpPr>
          <p:spPr>
            <a:xfrm rot="16200000" flipH="1">
              <a:off x="1249927" y="1908823"/>
              <a:ext cx="3220719" cy="2005029"/>
            </a:xfrm>
            <a:prstGeom prst="curvedConnector3">
              <a:avLst>
                <a:gd name="adj1" fmla="val 13587"/>
              </a:avLst>
            </a:prstGeom>
            <a:scene3d>
              <a:camera prst="orthographicFront">
                <a:rot lat="21567804" lon="2250000" rev="299478"/>
              </a:camera>
              <a:lightRig rig="threePt" dir="t"/>
            </a:scene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762001" y="4875212"/>
              <a:ext cx="838199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TextBox 50"/>
          <p:cNvSpPr txBox="1"/>
          <p:nvPr/>
        </p:nvSpPr>
        <p:spPr>
          <a:xfrm>
            <a:off x="990600" y="1828800"/>
            <a:ext cx="24966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0</a:t>
            </a:r>
            <a:endParaRPr lang="en-US" sz="1000" dirty="0"/>
          </a:p>
        </p:txBody>
      </p:sp>
      <p:sp>
        <p:nvSpPr>
          <p:cNvPr id="52" name="TextBox 51"/>
          <p:cNvSpPr txBox="1"/>
          <p:nvPr/>
        </p:nvSpPr>
        <p:spPr>
          <a:xfrm>
            <a:off x="1205753" y="1251970"/>
            <a:ext cx="3016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1</a:t>
            </a:r>
            <a:endParaRPr lang="en-US" sz="1000" dirty="0"/>
          </a:p>
        </p:txBody>
      </p:sp>
      <p:sp>
        <p:nvSpPr>
          <p:cNvPr id="53" name="TextBox 52"/>
          <p:cNvSpPr txBox="1"/>
          <p:nvPr/>
        </p:nvSpPr>
        <p:spPr>
          <a:xfrm>
            <a:off x="1507413" y="1705689"/>
            <a:ext cx="24966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2</a:t>
            </a:r>
            <a:endParaRPr lang="en-US" sz="1000" dirty="0"/>
          </a:p>
        </p:txBody>
      </p:sp>
      <p:sp>
        <p:nvSpPr>
          <p:cNvPr id="54" name="TextBox 53"/>
          <p:cNvSpPr txBox="1"/>
          <p:nvPr/>
        </p:nvSpPr>
        <p:spPr>
          <a:xfrm>
            <a:off x="2017552" y="2075020"/>
            <a:ext cx="24966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3</a:t>
            </a:r>
            <a:endParaRPr lang="en-US" sz="1000" dirty="0"/>
          </a:p>
        </p:txBody>
      </p:sp>
      <p:sp>
        <p:nvSpPr>
          <p:cNvPr id="55" name="TextBox 54"/>
          <p:cNvSpPr txBox="1"/>
          <p:nvPr/>
        </p:nvSpPr>
        <p:spPr>
          <a:xfrm>
            <a:off x="2229190" y="2421353"/>
            <a:ext cx="2929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4</a:t>
            </a:r>
            <a:endParaRPr lang="en-US" sz="1000" dirty="0"/>
          </a:p>
        </p:txBody>
      </p:sp>
      <p:sp>
        <p:nvSpPr>
          <p:cNvPr id="56" name="TextBox 55"/>
          <p:cNvSpPr txBox="1"/>
          <p:nvPr/>
        </p:nvSpPr>
        <p:spPr>
          <a:xfrm>
            <a:off x="1061929" y="2801779"/>
            <a:ext cx="27846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a.</a:t>
            </a:r>
            <a:endParaRPr lang="en-US" sz="1000" dirty="0"/>
          </a:p>
        </p:txBody>
      </p:sp>
      <p:sp>
        <p:nvSpPr>
          <p:cNvPr id="57" name="TextBox 56"/>
          <p:cNvSpPr txBox="1"/>
          <p:nvPr/>
        </p:nvSpPr>
        <p:spPr>
          <a:xfrm>
            <a:off x="1107136" y="5544979"/>
            <a:ext cx="28441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1000" dirty="0" err="1" smtClean="0">
                <a:solidFill>
                  <a:prstClr val="black"/>
                </a:solidFill>
              </a:rPr>
              <a:t>b</a:t>
            </a:r>
            <a:r>
              <a:rPr lang="en-US" sz="1000" dirty="0" smtClean="0">
                <a:solidFill>
                  <a:prstClr val="black"/>
                </a:solidFill>
              </a:rPr>
              <a:t>.</a:t>
            </a:r>
            <a:endParaRPr lang="en-US" sz="1000" dirty="0">
              <a:solidFill>
                <a:prstClr val="black"/>
              </a:solidFill>
            </a:endParaRPr>
          </a:p>
        </p:txBody>
      </p:sp>
      <p:cxnSp>
        <p:nvCxnSpPr>
          <p:cNvPr id="75" name="Straight Connector 74"/>
          <p:cNvCxnSpPr/>
          <p:nvPr/>
        </p:nvCxnSpPr>
        <p:spPr>
          <a:xfrm rot="-60000">
            <a:off x="2466894" y="4967253"/>
            <a:ext cx="0" cy="43349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957290" y="4648200"/>
            <a:ext cx="24966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0</a:t>
            </a:r>
            <a:endParaRPr lang="en-US" sz="1000" dirty="0"/>
          </a:p>
        </p:txBody>
      </p:sp>
      <p:sp>
        <p:nvSpPr>
          <p:cNvPr id="80" name="TextBox 79"/>
          <p:cNvSpPr txBox="1"/>
          <p:nvPr/>
        </p:nvSpPr>
        <p:spPr>
          <a:xfrm>
            <a:off x="1240263" y="3686889"/>
            <a:ext cx="24966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1</a:t>
            </a:r>
            <a:endParaRPr lang="en-US" sz="1000" dirty="0"/>
          </a:p>
        </p:txBody>
      </p:sp>
      <p:sp>
        <p:nvSpPr>
          <p:cNvPr id="81" name="TextBox 80"/>
          <p:cNvSpPr txBox="1"/>
          <p:nvPr/>
        </p:nvSpPr>
        <p:spPr>
          <a:xfrm>
            <a:off x="1757076" y="3810000"/>
            <a:ext cx="1479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2</a:t>
            </a:r>
            <a:endParaRPr lang="en-US" sz="1000" dirty="0"/>
          </a:p>
        </p:txBody>
      </p:sp>
      <p:sp>
        <p:nvSpPr>
          <p:cNvPr id="82" name="TextBox 81"/>
          <p:cNvSpPr txBox="1"/>
          <p:nvPr/>
        </p:nvSpPr>
        <p:spPr>
          <a:xfrm>
            <a:off x="2279968" y="4525089"/>
            <a:ext cx="24966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3</a:t>
            </a:r>
            <a:endParaRPr lang="en-US" sz="1000" dirty="0"/>
          </a:p>
        </p:txBody>
      </p:sp>
      <p:sp>
        <p:nvSpPr>
          <p:cNvPr id="83" name="TextBox 82"/>
          <p:cNvSpPr txBox="1"/>
          <p:nvPr/>
        </p:nvSpPr>
        <p:spPr>
          <a:xfrm>
            <a:off x="2472699" y="5028756"/>
            <a:ext cx="24966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4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234216" y="6153090"/>
            <a:ext cx="357181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r>
              <a:rPr lang="en-US" sz="1000" b="1" dirty="0" smtClean="0"/>
              <a:t>Figure 1 </a:t>
            </a:r>
            <a:r>
              <a:rPr lang="en-US" sz="1000" dirty="0" smtClean="0"/>
              <a:t>Differences between phases of atrial (a) and </a:t>
            </a:r>
          </a:p>
          <a:p>
            <a:pPr marL="342900" indent="-342900"/>
            <a:r>
              <a:rPr lang="en-US" sz="1000" dirty="0" smtClean="0"/>
              <a:t> ventricular (b) action potential. </a:t>
            </a:r>
            <a:r>
              <a:rPr lang="en-US" sz="1000" dirty="0" smtClean="0"/>
              <a:t>In the atria, </a:t>
            </a:r>
            <a:r>
              <a:rPr lang="en-US" sz="1000" dirty="0" smtClean="0"/>
              <a:t>phase 2 has a shorter</a:t>
            </a:r>
          </a:p>
          <a:p>
            <a:pPr marL="342900" indent="-342900"/>
            <a:r>
              <a:rPr lang="en-US" sz="1000" dirty="0" smtClean="0"/>
              <a:t>duration than in the ventricles</a:t>
            </a:r>
            <a:endParaRPr lang="en-US" sz="1000" dirty="0"/>
          </a:p>
        </p:txBody>
      </p:sp>
      <p:sp>
        <p:nvSpPr>
          <p:cNvPr id="86" name="TextBox 85"/>
          <p:cNvSpPr txBox="1"/>
          <p:nvPr/>
        </p:nvSpPr>
        <p:spPr>
          <a:xfrm>
            <a:off x="3855720" y="6153090"/>
            <a:ext cx="50596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/>
              <a:t>Table 1</a:t>
            </a:r>
          </a:p>
          <a:p>
            <a:r>
              <a:rPr lang="en-US" sz="1000" dirty="0" smtClean="0"/>
              <a:t>Cardiac ion currents, the genes encoding them and their distribution in atrial and ventricular </a:t>
            </a:r>
            <a:r>
              <a:rPr lang="en-US" sz="1000" dirty="0" smtClean="0"/>
              <a:t>myocardium. </a:t>
            </a:r>
            <a:r>
              <a:rPr lang="en-US" sz="1000" dirty="0" err="1" smtClean="0"/>
              <a:t>Ikur</a:t>
            </a:r>
            <a:r>
              <a:rPr lang="en-US" sz="1000" dirty="0" smtClean="0"/>
              <a:t> and </a:t>
            </a:r>
            <a:r>
              <a:rPr lang="en-US" sz="1000" dirty="0" err="1" smtClean="0"/>
              <a:t>IK.Ach</a:t>
            </a:r>
            <a:r>
              <a:rPr lang="en-US" sz="1000" dirty="0" smtClean="0"/>
              <a:t> are only present in the atrial myocardium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838200" y="1397000"/>
          <a:ext cx="7391397" cy="4673600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559954"/>
                <a:gridCol w="653566"/>
                <a:gridCol w="497516"/>
                <a:gridCol w="366580"/>
                <a:gridCol w="720080"/>
                <a:gridCol w="1009993"/>
                <a:gridCol w="718199"/>
                <a:gridCol w="849673"/>
                <a:gridCol w="1094543"/>
                <a:gridCol w="921293"/>
              </a:tblGrid>
              <a:tr h="584200"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CLINICAL TRIAL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800" dirty="0" smtClean="0"/>
                        <a:t>Year published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Type of trial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N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Formulation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Clinical setting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Control group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Primary endpoint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Vernakalant </a:t>
                      </a:r>
                      <a:r>
                        <a:rPr lang="en-US" sz="800" dirty="0" err="1" smtClean="0"/>
                        <a:t>vs</a:t>
                      </a:r>
                      <a:r>
                        <a:rPr lang="en-US" sz="800" dirty="0" smtClean="0"/>
                        <a:t> </a:t>
                      </a:r>
                      <a:r>
                        <a:rPr lang="en-US" sz="800" dirty="0" smtClean="0"/>
                        <a:t>control </a:t>
                      </a:r>
                      <a:r>
                        <a:rPr lang="en-US" sz="800" baseline="0" dirty="0" smtClean="0"/>
                        <a:t>(</a:t>
                      </a:r>
                      <a:r>
                        <a:rPr lang="en-US" sz="800" baseline="0" dirty="0" smtClean="0"/>
                        <a:t>p-value)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Median time to conversion (min)</a:t>
                      </a:r>
                      <a:endParaRPr lang="en-US" sz="800" dirty="0"/>
                    </a:p>
                  </a:txBody>
                  <a:tcPr anchor="ctr"/>
                </a:tc>
              </a:tr>
              <a:tr h="584200"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CRAFT</a:t>
                      </a:r>
                      <a:r>
                        <a:rPr lang="en-US" sz="800" baseline="30000" dirty="0" smtClean="0"/>
                        <a:t>36</a:t>
                      </a:r>
                      <a:endParaRPr lang="en-US" sz="800" baseline="30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2004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RCT/ Phase II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56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/>
                        <a:t>Intravenous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/>
                        <a:t>AF</a:t>
                      </a:r>
                      <a:r>
                        <a:rPr lang="en-US" sz="800" baseline="0" dirty="0" smtClean="0"/>
                        <a:t> duration 3-72 </a:t>
                      </a:r>
                      <a:r>
                        <a:rPr lang="en-US" sz="800" baseline="0" dirty="0" err="1" smtClean="0"/>
                        <a:t>h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Placebo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AF</a:t>
                      </a:r>
                      <a:r>
                        <a:rPr lang="en-US" sz="800" baseline="0" dirty="0" smtClean="0"/>
                        <a:t> termination within 30min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56%</a:t>
                      </a:r>
                      <a:r>
                        <a:rPr lang="en-US" sz="800" baseline="0" dirty="0" smtClean="0"/>
                        <a:t> vs. </a:t>
                      </a:r>
                      <a:r>
                        <a:rPr lang="en-US" sz="800" dirty="0" smtClean="0"/>
                        <a:t>5% (</a:t>
                      </a:r>
                      <a:r>
                        <a:rPr lang="en-US" sz="800" dirty="0" err="1" smtClean="0"/>
                        <a:t>p</a:t>
                      </a:r>
                      <a:r>
                        <a:rPr lang="en-US" sz="800" dirty="0" smtClean="0"/>
                        <a:t>&lt;0.001) 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 14</a:t>
                      </a:r>
                      <a:endParaRPr lang="en-US" sz="800" dirty="0"/>
                    </a:p>
                  </a:txBody>
                  <a:tcPr anchor="ctr"/>
                </a:tc>
              </a:tr>
              <a:tr h="584200"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ACT </a:t>
                      </a:r>
                      <a:r>
                        <a:rPr lang="en-US" sz="800" dirty="0" smtClean="0"/>
                        <a:t>I</a:t>
                      </a:r>
                      <a:r>
                        <a:rPr lang="en-US" sz="800" baseline="40000" dirty="0" smtClean="0"/>
                        <a:t>44</a:t>
                      </a:r>
                      <a:endParaRPr lang="en-US" sz="800" baseline="40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2008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RCT/ Phase III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220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Intravenous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AF duration 3h-7d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Placebo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 smtClean="0"/>
                    </a:p>
                    <a:p>
                      <a:pPr algn="ctr"/>
                      <a:r>
                        <a:rPr lang="en-US" sz="800" dirty="0" smtClean="0"/>
                        <a:t>AF</a:t>
                      </a:r>
                      <a:r>
                        <a:rPr lang="en-US" sz="800" baseline="0" dirty="0" smtClean="0"/>
                        <a:t> </a:t>
                      </a:r>
                      <a:r>
                        <a:rPr lang="en-US" sz="800" baseline="0" dirty="0" smtClean="0"/>
                        <a:t>termination within 90min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51.7% vs. 4% </a:t>
                      </a:r>
                      <a:r>
                        <a:rPr lang="en-US" sz="800" dirty="0" smtClean="0"/>
                        <a:t>           (</a:t>
                      </a:r>
                      <a:r>
                        <a:rPr lang="en-US" sz="800" dirty="0" smtClean="0"/>
                        <a:t>p&lt; 0.001)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11</a:t>
                      </a:r>
                      <a:endParaRPr lang="en-US" sz="800" dirty="0"/>
                    </a:p>
                  </a:txBody>
                  <a:tcPr anchor="ctr"/>
                </a:tc>
              </a:tr>
              <a:tr h="584200"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ACT</a:t>
                      </a:r>
                      <a:r>
                        <a:rPr lang="en-US" sz="800" baseline="0" dirty="0" smtClean="0"/>
                        <a:t> </a:t>
                      </a:r>
                      <a:r>
                        <a:rPr lang="en-US" sz="800" baseline="0" dirty="0" smtClean="0"/>
                        <a:t>II</a:t>
                      </a:r>
                      <a:r>
                        <a:rPr lang="en-US" sz="800" baseline="40000" dirty="0" smtClean="0"/>
                        <a:t>45</a:t>
                      </a:r>
                      <a:endParaRPr lang="en-US" sz="800" baseline="400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2009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RCT/ Phase III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150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Intravenous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AF post-cardiac</a:t>
                      </a:r>
                      <a:r>
                        <a:rPr lang="en-US" sz="800" baseline="0" dirty="0" smtClean="0"/>
                        <a:t> surgery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Placebo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 smtClean="0"/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/>
                        <a:t>AF</a:t>
                      </a:r>
                      <a:r>
                        <a:rPr lang="en-US" sz="800" baseline="0" dirty="0" smtClean="0"/>
                        <a:t> </a:t>
                      </a:r>
                      <a:r>
                        <a:rPr lang="en-US" sz="800" baseline="0" dirty="0" smtClean="0"/>
                        <a:t>termination within 90min</a:t>
                      </a:r>
                      <a:endParaRPr lang="en-US" sz="800" dirty="0" smtClean="0"/>
                    </a:p>
                    <a:p>
                      <a:pPr algn="ctr"/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47% vs. 14%</a:t>
                      </a:r>
                      <a:r>
                        <a:rPr lang="en-US" sz="800" baseline="0" dirty="0" smtClean="0"/>
                        <a:t> </a:t>
                      </a:r>
                      <a:r>
                        <a:rPr lang="en-US" sz="800" baseline="0" dirty="0" smtClean="0"/>
                        <a:t>                                   (p</a:t>
                      </a:r>
                      <a:r>
                        <a:rPr lang="en-US" sz="800" baseline="0" dirty="0" smtClean="0"/>
                        <a:t>&lt; 0.001)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12.4</a:t>
                      </a:r>
                      <a:endParaRPr lang="en-US" sz="800" dirty="0"/>
                    </a:p>
                  </a:txBody>
                  <a:tcPr anchor="ctr"/>
                </a:tc>
              </a:tr>
              <a:tr h="584200"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ACT </a:t>
                      </a:r>
                      <a:r>
                        <a:rPr lang="en-US" sz="800" dirty="0" smtClean="0"/>
                        <a:t>III</a:t>
                      </a:r>
                      <a:r>
                        <a:rPr lang="en-US" sz="800" baseline="40000" dirty="0" smtClean="0"/>
                        <a:t>46</a:t>
                      </a:r>
                      <a:endParaRPr lang="en-US" sz="800" baseline="40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2010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/>
                        <a:t>RCT/ Phase III</a:t>
                      </a:r>
                    </a:p>
                    <a:p>
                      <a:pPr algn="ctr"/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265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Intravenous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 smtClean="0"/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/>
                        <a:t>AF </a:t>
                      </a:r>
                      <a:r>
                        <a:rPr lang="en-US" sz="800" dirty="0" smtClean="0"/>
                        <a:t>duration 3h-7d</a:t>
                      </a:r>
                    </a:p>
                    <a:p>
                      <a:pPr algn="ctr"/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Placebo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 smtClean="0"/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/>
                        <a:t>AF</a:t>
                      </a:r>
                      <a:r>
                        <a:rPr lang="en-US" sz="800" baseline="0" dirty="0" smtClean="0"/>
                        <a:t> </a:t>
                      </a:r>
                      <a:r>
                        <a:rPr lang="en-US" sz="800" baseline="0" dirty="0" smtClean="0"/>
                        <a:t>termination within 90min</a:t>
                      </a:r>
                      <a:endParaRPr lang="en-US" sz="800" dirty="0" smtClean="0"/>
                    </a:p>
                    <a:p>
                      <a:pPr algn="ctr"/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51.2%</a:t>
                      </a:r>
                      <a:r>
                        <a:rPr lang="en-US" sz="800" baseline="0" dirty="0" smtClean="0"/>
                        <a:t> vs. 3.6% (</a:t>
                      </a:r>
                      <a:r>
                        <a:rPr lang="en-US" sz="800" baseline="0" dirty="0" err="1" smtClean="0"/>
                        <a:t>p</a:t>
                      </a:r>
                      <a:r>
                        <a:rPr lang="en-US" sz="800" baseline="0" dirty="0" smtClean="0"/>
                        <a:t>&lt;0.0001) 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8</a:t>
                      </a:r>
                      <a:endParaRPr lang="en-US" sz="800" dirty="0"/>
                    </a:p>
                  </a:txBody>
                  <a:tcPr anchor="ctr"/>
                </a:tc>
              </a:tr>
              <a:tr h="584200"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ACT </a:t>
                      </a:r>
                      <a:r>
                        <a:rPr lang="en-US" sz="800" dirty="0" smtClean="0"/>
                        <a:t>IV</a:t>
                      </a:r>
                      <a:r>
                        <a:rPr lang="en-US" sz="800" baseline="40000" dirty="0" smtClean="0"/>
                        <a:t>47</a:t>
                      </a:r>
                      <a:endParaRPr lang="en-US" sz="800" baseline="40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2010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Open label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167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Intravenous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 smtClean="0"/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/>
                        <a:t>AF </a:t>
                      </a:r>
                      <a:r>
                        <a:rPr lang="en-US" sz="800" dirty="0" smtClean="0"/>
                        <a:t>duration 3h-7d</a:t>
                      </a:r>
                    </a:p>
                    <a:p>
                      <a:pPr algn="ctr"/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-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 smtClean="0"/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/>
                        <a:t>AF</a:t>
                      </a:r>
                      <a:r>
                        <a:rPr lang="en-US" sz="800" baseline="0" dirty="0" smtClean="0"/>
                        <a:t> </a:t>
                      </a:r>
                      <a:r>
                        <a:rPr lang="en-US" sz="800" baseline="0" dirty="0" smtClean="0"/>
                        <a:t>termination within 90min</a:t>
                      </a:r>
                      <a:endParaRPr lang="en-US" sz="800" dirty="0" smtClean="0"/>
                    </a:p>
                    <a:p>
                      <a:pPr algn="ctr"/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Vernakalant:</a:t>
                      </a:r>
                      <a:r>
                        <a:rPr lang="en-US" sz="800" baseline="0" dirty="0" smtClean="0"/>
                        <a:t> </a:t>
                      </a:r>
                      <a:r>
                        <a:rPr lang="en-US" sz="800" dirty="0" smtClean="0"/>
                        <a:t>50.9% 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14</a:t>
                      </a:r>
                      <a:endParaRPr lang="en-US" sz="800" dirty="0"/>
                    </a:p>
                  </a:txBody>
                  <a:tcPr anchor="ctr"/>
                </a:tc>
              </a:tr>
              <a:tr h="584200"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AVRO</a:t>
                      </a:r>
                      <a:r>
                        <a:rPr lang="en-US" sz="800" baseline="40000" dirty="0" smtClean="0"/>
                        <a:t>56</a:t>
                      </a:r>
                      <a:endParaRPr lang="en-US" sz="800" baseline="40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2011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RCT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232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/>
                        <a:t>Intravenous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/>
                        <a:t>AF duration 3-48h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Amiodarone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 smtClean="0"/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/>
                        <a:t>AF</a:t>
                      </a:r>
                      <a:r>
                        <a:rPr lang="en-US" sz="800" baseline="0" dirty="0" smtClean="0"/>
                        <a:t> </a:t>
                      </a:r>
                      <a:r>
                        <a:rPr lang="en-US" sz="800" baseline="0" dirty="0" smtClean="0"/>
                        <a:t>termination within 90min</a:t>
                      </a:r>
                      <a:endParaRPr lang="en-US" sz="800" dirty="0" smtClean="0"/>
                    </a:p>
                    <a:p>
                      <a:pPr algn="ctr"/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53.4% vs. 5.2% </a:t>
                      </a:r>
                      <a:r>
                        <a:rPr lang="en-US" sz="800" dirty="0" smtClean="0"/>
                        <a:t>                (</a:t>
                      </a:r>
                      <a:r>
                        <a:rPr lang="en-US" sz="800" dirty="0" smtClean="0"/>
                        <a:t>p &lt;0.0001)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11</a:t>
                      </a:r>
                      <a:endParaRPr lang="en-US" sz="800" dirty="0"/>
                    </a:p>
                  </a:txBody>
                  <a:tcPr anchor="ctr"/>
                </a:tc>
              </a:tr>
              <a:tr h="584200">
                <a:tc>
                  <a:txBody>
                    <a:bodyPr/>
                    <a:lstStyle/>
                    <a:p>
                      <a:r>
                        <a:rPr lang="en-US" sz="800" dirty="0" err="1" smtClean="0"/>
                        <a:t>Torp</a:t>
                      </a:r>
                      <a:r>
                        <a:rPr lang="en-US" sz="800" dirty="0" smtClean="0"/>
                        <a:t>-Pedersen et al </a:t>
                      </a:r>
                      <a:r>
                        <a:rPr lang="en-US" sz="800" baseline="40000" dirty="0" smtClean="0"/>
                        <a:t>59</a:t>
                      </a:r>
                      <a:endParaRPr lang="en-US" sz="800" baseline="40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2011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RCT/ Phase </a:t>
                      </a:r>
                      <a:r>
                        <a:rPr lang="en-US" sz="800" dirty="0" err="1" smtClean="0"/>
                        <a:t>IIb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605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Oral 150/</a:t>
                      </a:r>
                      <a:r>
                        <a:rPr lang="en-US" sz="800" baseline="0" dirty="0" smtClean="0"/>
                        <a:t> </a:t>
                      </a:r>
                      <a:r>
                        <a:rPr lang="en-US" sz="800" dirty="0" smtClean="0"/>
                        <a:t>300/ 500mg bid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Non-permanent</a:t>
                      </a:r>
                      <a:r>
                        <a:rPr lang="en-US" sz="800" baseline="0" dirty="0" smtClean="0"/>
                        <a:t> AF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Placebo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Long-term</a:t>
                      </a:r>
                      <a:r>
                        <a:rPr lang="en-US" sz="800" baseline="0" dirty="0" smtClean="0"/>
                        <a:t> s</a:t>
                      </a:r>
                      <a:r>
                        <a:rPr lang="en-US" sz="800" dirty="0" smtClean="0"/>
                        <a:t>inus rhythm maintenance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Vernakalant 500mg bid better, other doses not</a:t>
                      </a:r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 smtClean="0"/>
                        <a:t>-</a:t>
                      </a:r>
                      <a:endParaRPr lang="en-US" sz="8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38200" y="6400800"/>
            <a:ext cx="559640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Table 2</a:t>
            </a:r>
            <a:r>
              <a:rPr lang="en-US" sz="1000" dirty="0" smtClean="0"/>
              <a:t>.  Clinical trials assessing efficacy of vernakalant </a:t>
            </a:r>
            <a:r>
              <a:rPr lang="en-US" sz="1000" dirty="0" smtClean="0"/>
              <a:t>. RCT: Randomized Clinical Trial, bid: twice daily 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9" descr="nrd3323-f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7463" y="457200"/>
            <a:ext cx="70739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Box 4"/>
          <p:cNvSpPr txBox="1">
            <a:spLocks noChangeArrowheads="1"/>
          </p:cNvSpPr>
          <p:nvPr/>
        </p:nvSpPr>
        <p:spPr bwMode="auto">
          <a:xfrm>
            <a:off x="1447800" y="6454774"/>
            <a:ext cx="7696200" cy="40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dirty="0"/>
              <a:t>Figure 2.</a:t>
            </a:r>
            <a:r>
              <a:rPr lang="en-US" dirty="0" smtClean="0"/>
              <a:t> Molecular structure </a:t>
            </a:r>
            <a:r>
              <a:rPr lang="en-US" dirty="0"/>
              <a:t>of Vernakalant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1591</TotalTime>
  <Words>405</Words>
  <Application>Microsoft Office PowerPoint</Application>
  <PresentationFormat>Προβολή στην οθόνη (4:3)</PresentationFormat>
  <Paragraphs>173</Paragraphs>
  <Slides>3</Slides>
  <Notes>1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3</vt:i4>
      </vt:variant>
    </vt:vector>
  </HeadingPairs>
  <TitlesOfParts>
    <vt:vector size="4" baseType="lpstr">
      <vt:lpstr>Office Theme</vt:lpstr>
      <vt:lpstr>Διαφάνεια 1</vt:lpstr>
      <vt:lpstr>Διαφάνεια 2</vt:lpstr>
      <vt:lpstr>Διαφάνεια 3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Ioli Sifakaki</dc:creator>
  <cp:lastModifiedBy>Το όνομα χρήστη σας</cp:lastModifiedBy>
  <cp:revision>95</cp:revision>
  <dcterms:created xsi:type="dcterms:W3CDTF">2012-02-05T18:02:05Z</dcterms:created>
  <dcterms:modified xsi:type="dcterms:W3CDTF">2012-02-07T08:04:59Z</dcterms:modified>
</cp:coreProperties>
</file>